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5" d="100"/>
          <a:sy n="55" d="100"/>
        </p:scale>
        <p:origin x="90" y="1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6D9A9D-4F63-415B-B179-1F5448BD6BE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B8B15B1-0AE7-45CE-A3D2-859AE25474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5E1C2E9-FA02-422D-AFDA-6503FE0BF8B6}"/>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5" name="フッター プレースホルダー 4">
            <a:extLst>
              <a:ext uri="{FF2B5EF4-FFF2-40B4-BE49-F238E27FC236}">
                <a16:creationId xmlns:a16="http://schemas.microsoft.com/office/drawing/2014/main" id="{D7105463-26FD-4A12-BDED-7503D38AD18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C0ED2B0-CC07-45CD-B4C8-D393E0B9A4C2}"/>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327608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7FFBBE-AFBD-4A32-A709-6B9F452D035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0E3E3E5-41CA-4201-B11B-8B1DE0E0BEA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FA6F5D-4D17-4BFF-BBDA-0D3A805E41B8}"/>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5" name="フッター プレースホルダー 4">
            <a:extLst>
              <a:ext uri="{FF2B5EF4-FFF2-40B4-BE49-F238E27FC236}">
                <a16:creationId xmlns:a16="http://schemas.microsoft.com/office/drawing/2014/main" id="{2C1C7499-1F6C-419F-A9F8-011D48AF11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64A98B-EBBD-4918-929B-FCBAECDF7937}"/>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582912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12EDD90-F8F8-44E5-97D3-FF948D3B4D8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419EA8-15C1-4438-99E1-DCE6CF9D3DF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24C291-C006-4A57-B084-B083A82C122B}"/>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5" name="フッター プレースホルダー 4">
            <a:extLst>
              <a:ext uri="{FF2B5EF4-FFF2-40B4-BE49-F238E27FC236}">
                <a16:creationId xmlns:a16="http://schemas.microsoft.com/office/drawing/2014/main" id="{1294B5C6-0CBE-4B27-85B1-BE5563A259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9E83D1-7688-4F23-BAFB-7DA915575E51}"/>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3104390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34155B-6EF6-44E1-9CA5-A53AA3FEAFF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FA1DC51-6C72-4585-BA4D-ACC8920E19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9FF2AD-3140-4716-9EDC-44E671F9FA0A}"/>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5" name="フッター プレースホルダー 4">
            <a:extLst>
              <a:ext uri="{FF2B5EF4-FFF2-40B4-BE49-F238E27FC236}">
                <a16:creationId xmlns:a16="http://schemas.microsoft.com/office/drawing/2014/main" id="{5BEFB5BC-4A49-4115-BD58-0EF1CA1E992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F88D28-6EF6-4EC6-BDC1-1B33B11E808F}"/>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357019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755935-E2A4-46BF-BCDC-873DCAC77E8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55D92A-7D98-4BC0-B7A1-DAD9EB80AE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F5D144B-B7DF-4A00-A788-27459390272D}"/>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5" name="フッター プレースホルダー 4">
            <a:extLst>
              <a:ext uri="{FF2B5EF4-FFF2-40B4-BE49-F238E27FC236}">
                <a16:creationId xmlns:a16="http://schemas.microsoft.com/office/drawing/2014/main" id="{D0C987FD-6814-4989-86C5-59CD76B82A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254E30-69A3-4B15-96AC-30165DAEB0E6}"/>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1151832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3057E3-0455-4345-A26F-728130465B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BF1D7D-DA01-4900-ADAC-5880558570A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503B102-0F84-48B6-A1CF-9EDBFFD367A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8BEC047-2982-4A57-97C2-DA3180E9BA1F}"/>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6" name="フッター プレースホルダー 5">
            <a:extLst>
              <a:ext uri="{FF2B5EF4-FFF2-40B4-BE49-F238E27FC236}">
                <a16:creationId xmlns:a16="http://schemas.microsoft.com/office/drawing/2014/main" id="{3DCDA91A-EA2B-45ED-9229-73729AD808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505EF7-E6D5-442F-BCCD-0B729ECE3D34}"/>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142595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E7DC57-1F24-4234-8757-46B389F93FA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BB9859-7192-4212-9E5C-B6C0A2C2C9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06E40EE-F173-4507-93CF-740F15A7D24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6384C18-29F0-4901-9450-CDF16627A9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5AA607B-58EA-427B-83BE-A48D555A097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1E18882-869B-4122-A085-F8F48C073C10}"/>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8" name="フッター プレースホルダー 7">
            <a:extLst>
              <a:ext uri="{FF2B5EF4-FFF2-40B4-BE49-F238E27FC236}">
                <a16:creationId xmlns:a16="http://schemas.microsoft.com/office/drawing/2014/main" id="{6C88DBB8-95A8-4996-83C2-8F0126BF75C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B2BC06C-2CFD-4A60-90C1-0A9561963CE6}"/>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26446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790A00-FC45-40FD-BE4C-B4E3CB73921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C8B3161-13F2-4FC3-AF56-E987CCCC9287}"/>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4" name="フッター プレースホルダー 3">
            <a:extLst>
              <a:ext uri="{FF2B5EF4-FFF2-40B4-BE49-F238E27FC236}">
                <a16:creationId xmlns:a16="http://schemas.microsoft.com/office/drawing/2014/main" id="{0D697568-6109-4254-8743-55BB0B2EAFB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54C201F-01A5-4CE1-9E21-885B4CF001D4}"/>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369802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5A098A-94E2-49F1-AF09-E39A5F936AD8}"/>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3" name="フッター プレースホルダー 2">
            <a:extLst>
              <a:ext uri="{FF2B5EF4-FFF2-40B4-BE49-F238E27FC236}">
                <a16:creationId xmlns:a16="http://schemas.microsoft.com/office/drawing/2014/main" id="{A759ABFF-B9CE-4F6C-B053-2E0C47B0851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B5B8B4F-3D11-497A-9CCE-C1C38F24FE14}"/>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135150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5E0953-8A90-4F16-B8A3-C21503DC9A2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CC1C2BA-F494-4029-82FF-8FDCD2381E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A70D113-7B06-4093-9DC4-5C1BEC22BC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CC2961C-30C5-4A38-9C4E-EB96B604A702}"/>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6" name="フッター プレースホルダー 5">
            <a:extLst>
              <a:ext uri="{FF2B5EF4-FFF2-40B4-BE49-F238E27FC236}">
                <a16:creationId xmlns:a16="http://schemas.microsoft.com/office/drawing/2014/main" id="{FFB72A59-3E00-46D4-A456-9693A4511A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9797DF-D5C3-43CF-A983-E99937241951}"/>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191202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2479C9-B15A-4CB2-87B0-1313512985C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E915AC4-5516-454F-A4A8-5EDC2EAC91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AA9B0AD-DA34-461B-BA5C-A221E3F84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237BFD1-E3DE-4206-BE79-D0B70022DEA0}"/>
              </a:ext>
            </a:extLst>
          </p:cNvPr>
          <p:cNvSpPr>
            <a:spLocks noGrp="1"/>
          </p:cNvSpPr>
          <p:nvPr>
            <p:ph type="dt" sz="half" idx="10"/>
          </p:nvPr>
        </p:nvSpPr>
        <p:spPr/>
        <p:txBody>
          <a:bodyPr/>
          <a:lstStyle/>
          <a:p>
            <a:fld id="{F930F48B-A03F-41CB-8582-7D14B1656400}" type="datetimeFigureOut">
              <a:rPr kumimoji="1" lang="ja-JP" altLang="en-US" smtClean="0"/>
              <a:t>2021/6/8</a:t>
            </a:fld>
            <a:endParaRPr kumimoji="1" lang="ja-JP" altLang="en-US"/>
          </a:p>
        </p:txBody>
      </p:sp>
      <p:sp>
        <p:nvSpPr>
          <p:cNvPr id="6" name="フッター プレースホルダー 5">
            <a:extLst>
              <a:ext uri="{FF2B5EF4-FFF2-40B4-BE49-F238E27FC236}">
                <a16:creationId xmlns:a16="http://schemas.microsoft.com/office/drawing/2014/main" id="{FC0CE1AC-367F-40C2-A871-4E089D218E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93A614-B8BE-4125-BC7F-3AE81C546B40}"/>
              </a:ext>
            </a:extLst>
          </p:cNvPr>
          <p:cNvSpPr>
            <a:spLocks noGrp="1"/>
          </p:cNvSpPr>
          <p:nvPr>
            <p:ph type="sldNum" sz="quarter" idx="12"/>
          </p:nvPr>
        </p:nvSpPr>
        <p:spPr/>
        <p:txBody>
          <a:body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81828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6393CDD-9B04-4479-97CE-B2C4C3FBAD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7923DAE-4FC8-4AA7-8088-1B9513B2A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51EE4B-DB3A-4069-9BA8-E94DF1AD88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0F48B-A03F-41CB-8582-7D14B1656400}" type="datetimeFigureOut">
              <a:rPr kumimoji="1" lang="ja-JP" altLang="en-US" smtClean="0"/>
              <a:t>2021/6/8</a:t>
            </a:fld>
            <a:endParaRPr kumimoji="1" lang="ja-JP" altLang="en-US"/>
          </a:p>
        </p:txBody>
      </p:sp>
      <p:sp>
        <p:nvSpPr>
          <p:cNvPr id="5" name="フッター プレースホルダー 4">
            <a:extLst>
              <a:ext uri="{FF2B5EF4-FFF2-40B4-BE49-F238E27FC236}">
                <a16:creationId xmlns:a16="http://schemas.microsoft.com/office/drawing/2014/main" id="{F074A898-7547-4D25-A483-870EA24C9D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B840FEA-B3E5-42BF-AD3E-9D76936323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1255C-4818-4B00-A52D-9CE1BB758268}" type="slidenum">
              <a:rPr kumimoji="1" lang="ja-JP" altLang="en-US" smtClean="0"/>
              <a:t>‹#›</a:t>
            </a:fld>
            <a:endParaRPr kumimoji="1" lang="ja-JP" altLang="en-US"/>
          </a:p>
        </p:txBody>
      </p:sp>
    </p:spTree>
    <p:extLst>
      <p:ext uri="{BB962C8B-B14F-4D97-AF65-F5344CB8AC3E}">
        <p14:creationId xmlns:p14="http://schemas.microsoft.com/office/powerpoint/2010/main" val="2995456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imeji.sdgs.2021@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DD0FBC0-45FC-4A3B-885D-2DF0222D4AC1}"/>
              </a:ext>
            </a:extLst>
          </p:cNvPr>
          <p:cNvGraphicFramePr>
            <a:graphicFrameLocks noGrp="1"/>
          </p:cNvGraphicFramePr>
          <p:nvPr>
            <p:extLst>
              <p:ext uri="{D42A27DB-BD31-4B8C-83A1-F6EECF244321}">
                <p14:modId xmlns:p14="http://schemas.microsoft.com/office/powerpoint/2010/main" val="1742059906"/>
              </p:ext>
            </p:extLst>
          </p:nvPr>
        </p:nvGraphicFramePr>
        <p:xfrm>
          <a:off x="529771" y="3041537"/>
          <a:ext cx="10743475" cy="2523240"/>
        </p:xfrm>
        <a:graphic>
          <a:graphicData uri="http://schemas.openxmlformats.org/drawingml/2006/table">
            <a:tbl>
              <a:tblPr firstRow="1" bandRow="1">
                <a:tableStyleId>{073A0DAA-6AF3-43AB-8588-CEC1D06C72B9}</a:tableStyleId>
              </a:tblPr>
              <a:tblGrid>
                <a:gridCol w="2148695">
                  <a:extLst>
                    <a:ext uri="{9D8B030D-6E8A-4147-A177-3AD203B41FA5}">
                      <a16:colId xmlns:a16="http://schemas.microsoft.com/office/drawing/2014/main" val="3364689294"/>
                    </a:ext>
                  </a:extLst>
                </a:gridCol>
                <a:gridCol w="3027407">
                  <a:extLst>
                    <a:ext uri="{9D8B030D-6E8A-4147-A177-3AD203B41FA5}">
                      <a16:colId xmlns:a16="http://schemas.microsoft.com/office/drawing/2014/main" val="1407914242"/>
                    </a:ext>
                  </a:extLst>
                </a:gridCol>
                <a:gridCol w="5567373">
                  <a:extLst>
                    <a:ext uri="{9D8B030D-6E8A-4147-A177-3AD203B41FA5}">
                      <a16:colId xmlns:a16="http://schemas.microsoft.com/office/drawing/2014/main" val="3940363015"/>
                    </a:ext>
                  </a:extLst>
                </a:gridCol>
              </a:tblGrid>
              <a:tr h="329395">
                <a:tc>
                  <a:txBody>
                    <a:bodyPr/>
                    <a:lstStyle/>
                    <a:p>
                      <a:pPr algn="ctr"/>
                      <a:r>
                        <a:rPr lang="ja-JP" altLang="en-US" sz="1600" dirty="0">
                          <a:solidFill>
                            <a:schemeClr val="tx1"/>
                          </a:solidFill>
                        </a:rPr>
                        <a:t>お名前</a:t>
                      </a:r>
                      <a:r>
                        <a:rPr lang="en-US" altLang="ja-JP" sz="1600" dirty="0">
                          <a:solidFill>
                            <a:schemeClr val="tx1"/>
                          </a:solidFill>
                        </a:rPr>
                        <a:t>/</a:t>
                      </a:r>
                      <a:r>
                        <a:rPr lang="ja-JP" altLang="en-US" sz="1600" dirty="0">
                          <a:solidFill>
                            <a:schemeClr val="tx1"/>
                          </a:solidFill>
                        </a:rPr>
                        <a:t>ふりがな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ja-JP" altLang="en-US" sz="1600" dirty="0">
                          <a:solidFill>
                            <a:schemeClr val="tx1"/>
                          </a:solidFill>
                        </a:rPr>
                        <a:t>職業（学生は学校名</a:t>
                      </a:r>
                      <a:r>
                        <a:rPr lang="en-US" altLang="ja-JP" sz="1600" dirty="0">
                          <a:solidFill>
                            <a:schemeClr val="tx1"/>
                          </a:solidFill>
                        </a:rPr>
                        <a:t>/</a:t>
                      </a:r>
                      <a:r>
                        <a:rPr lang="ja-JP" altLang="en-US" sz="1600" dirty="0">
                          <a:solidFill>
                            <a:schemeClr val="tx1"/>
                          </a:solidFill>
                        </a:rPr>
                        <a:t>学年）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1600" dirty="0">
                          <a:solidFill>
                            <a:schemeClr val="tx1"/>
                          </a:solidFill>
                        </a:rPr>
                        <a:t>連絡先アドレス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111271515"/>
                  </a:ext>
                </a:extLst>
              </a:tr>
              <a:tr h="399064">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3603026"/>
                  </a:ext>
                </a:extLst>
              </a:tr>
              <a:tr h="431074">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83891209"/>
                  </a:ext>
                </a:extLst>
              </a:tr>
              <a:tr h="457200">
                <a:tc>
                  <a:txBody>
                    <a:bodyPr/>
                    <a:lstStyle/>
                    <a:p>
                      <a:endParaRPr kumimoji="1" lang="ja-JP" altLang="en-US" sz="1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4586434"/>
                  </a:ext>
                </a:extLst>
              </a:tr>
              <a:tr h="483326">
                <a:tc>
                  <a:txBody>
                    <a:bodyPr/>
                    <a:lstStyle/>
                    <a:p>
                      <a:endParaRPr kumimoji="1" lang="ja-JP" altLang="en-US" sz="1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8520720"/>
                  </a:ext>
                </a:extLst>
              </a:tr>
              <a:tr h="417296">
                <a:tc>
                  <a:txBody>
                    <a:bodyPr/>
                    <a:lstStyle/>
                    <a:p>
                      <a:endParaRPr kumimoji="1" lang="ja-JP" altLang="en-US" sz="1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13818877"/>
                  </a:ext>
                </a:extLst>
              </a:tr>
            </a:tbl>
          </a:graphicData>
        </a:graphic>
      </p:graphicFrame>
      <p:sp>
        <p:nvSpPr>
          <p:cNvPr id="5" name="テキスト ボックス 4">
            <a:extLst>
              <a:ext uri="{FF2B5EF4-FFF2-40B4-BE49-F238E27FC236}">
                <a16:creationId xmlns:a16="http://schemas.microsoft.com/office/drawing/2014/main" id="{11E57C76-4D71-4309-9F1C-E1E848B9244B}"/>
              </a:ext>
            </a:extLst>
          </p:cNvPr>
          <p:cNvSpPr txBox="1"/>
          <p:nvPr/>
        </p:nvSpPr>
        <p:spPr>
          <a:xfrm>
            <a:off x="529771" y="261257"/>
            <a:ext cx="11318240" cy="2000548"/>
          </a:xfrm>
          <a:prstGeom prst="rect">
            <a:avLst/>
          </a:prstGeom>
          <a:noFill/>
        </p:spPr>
        <p:txBody>
          <a:bodyPr wrap="square" rtlCol="0">
            <a:spAutoFit/>
          </a:bodyPr>
          <a:lstStyle/>
          <a:p>
            <a:r>
              <a:rPr kumimoji="1" lang="ja-JP" altLang="en-US" sz="2000" dirty="0"/>
              <a:t>６５周年記念事業　</a:t>
            </a:r>
            <a:endParaRPr kumimoji="1" lang="en-US" altLang="ja-JP" sz="2000" dirty="0"/>
          </a:p>
          <a:p>
            <a:r>
              <a:rPr kumimoji="1" lang="ja-JP" altLang="en-US" sz="2000" dirty="0"/>
              <a:t> ひめじＳＤＧｓまちづくりプロジェクト～挑戦しよう！姫路から拡がる無限の未来～</a:t>
            </a:r>
            <a:endParaRPr kumimoji="1" lang="en-US" altLang="ja-JP" sz="2000" dirty="0"/>
          </a:p>
          <a:p>
            <a:r>
              <a:rPr lang="ja-JP" altLang="en-US" sz="2000" dirty="0"/>
              <a:t>エントリーシート</a:t>
            </a:r>
            <a:endParaRPr lang="en-US" altLang="ja-JP" sz="2000" dirty="0"/>
          </a:p>
          <a:p>
            <a:r>
              <a:rPr kumimoji="1" lang="ja-JP" altLang="en-US" sz="1600" dirty="0"/>
              <a:t>応募期間／２０２１年６月１２日～２０２１年８月８日</a:t>
            </a:r>
            <a:endParaRPr kumimoji="1" lang="en-US" altLang="ja-JP" sz="1600" dirty="0"/>
          </a:p>
          <a:p>
            <a:r>
              <a:rPr lang="ja-JP" altLang="en-US" sz="1600" dirty="0"/>
              <a:t>提出方法／エントリーシートを添付してメールで提出（送信先：</a:t>
            </a:r>
            <a:r>
              <a:rPr lang="en-US" altLang="ja-JP" sz="1600" dirty="0">
                <a:hlinkClick r:id="rId2"/>
              </a:rPr>
              <a:t>himeji.sdgs.2021@gmail.com</a:t>
            </a:r>
            <a:r>
              <a:rPr lang="ja-JP" altLang="en-US" sz="1600" dirty="0"/>
              <a:t>）</a:t>
            </a:r>
            <a:endParaRPr lang="en-US" altLang="ja-JP" sz="1600" dirty="0"/>
          </a:p>
          <a:p>
            <a:r>
              <a:rPr kumimoji="1" lang="ja-JP" altLang="en-US" sz="1600" dirty="0"/>
              <a:t>　　　　　　（ファイル名変更　</a:t>
            </a:r>
            <a:r>
              <a:rPr kumimoji="1" lang="en-US" altLang="ja-JP" sz="1600" dirty="0"/>
              <a:t>es_</a:t>
            </a:r>
            <a:r>
              <a:rPr kumimoji="1" lang="ja-JP" altLang="en-US" sz="1600" dirty="0"/>
              <a:t>名前　⇐名前の部分に個人名又はチーム名を入れる）</a:t>
            </a:r>
            <a:endParaRPr kumimoji="1" lang="en-US" altLang="ja-JP" sz="1600" dirty="0"/>
          </a:p>
          <a:p>
            <a:r>
              <a:rPr lang="ja-JP" altLang="en-US" sz="1600" dirty="0"/>
              <a:t>　　　　　　　</a:t>
            </a:r>
            <a:r>
              <a:rPr lang="en-US" altLang="ja-JP" sz="1600" dirty="0"/>
              <a:t>※</a:t>
            </a:r>
            <a:r>
              <a:rPr lang="ja-JP" altLang="en-US" sz="1600" dirty="0"/>
              <a:t>手書きをスキャンして添付いただいても構いません。</a:t>
            </a:r>
            <a:endParaRPr kumimoji="1" lang="en-US" altLang="ja-JP" sz="1600" dirty="0"/>
          </a:p>
        </p:txBody>
      </p:sp>
      <p:sp>
        <p:nvSpPr>
          <p:cNvPr id="6" name="テキスト ボックス 5">
            <a:extLst>
              <a:ext uri="{FF2B5EF4-FFF2-40B4-BE49-F238E27FC236}">
                <a16:creationId xmlns:a16="http://schemas.microsoft.com/office/drawing/2014/main" id="{1C0DE24D-FF6B-4551-BDC4-6420EDDBDCD0}"/>
              </a:ext>
            </a:extLst>
          </p:cNvPr>
          <p:cNvSpPr txBox="1"/>
          <p:nvPr/>
        </p:nvSpPr>
        <p:spPr>
          <a:xfrm>
            <a:off x="576663" y="2339196"/>
            <a:ext cx="10534469" cy="646331"/>
          </a:xfrm>
          <a:prstGeom prst="rect">
            <a:avLst/>
          </a:prstGeom>
          <a:noFill/>
        </p:spPr>
        <p:txBody>
          <a:bodyPr wrap="square" rtlCol="0">
            <a:spAutoFit/>
          </a:bodyPr>
          <a:lstStyle/>
          <a:p>
            <a:r>
              <a:rPr kumimoji="1" lang="ja-JP" altLang="en-US" dirty="0"/>
              <a:t>●　応募者　　チーム名（　　　　　　　　　　　　　　　　　　　　　　）</a:t>
            </a:r>
            <a:r>
              <a:rPr kumimoji="1" lang="en-US" altLang="ja-JP" sz="1400" dirty="0"/>
              <a:t>※</a:t>
            </a:r>
            <a:r>
              <a:rPr kumimoji="1" lang="ja-JP" altLang="en-US" sz="1400" dirty="0"/>
              <a:t>複数の場合あれば記入</a:t>
            </a:r>
            <a:endParaRPr kumimoji="1" lang="en-US" altLang="ja-JP" sz="1400" dirty="0"/>
          </a:p>
          <a:p>
            <a:r>
              <a:rPr lang="ja-JP" altLang="en-US" sz="1400" dirty="0"/>
              <a:t>　　　　　</a:t>
            </a:r>
            <a:r>
              <a:rPr lang="ja-JP" altLang="en-US" dirty="0"/>
              <a:t>プロジェクト名（　　　　　　　　　　　　　　　　　　　　　　）</a:t>
            </a:r>
            <a:endParaRPr kumimoji="1" lang="ja-JP" altLang="en-US" dirty="0"/>
          </a:p>
        </p:txBody>
      </p:sp>
      <p:sp>
        <p:nvSpPr>
          <p:cNvPr id="7" name="テキスト ボックス 6">
            <a:extLst>
              <a:ext uri="{FF2B5EF4-FFF2-40B4-BE49-F238E27FC236}">
                <a16:creationId xmlns:a16="http://schemas.microsoft.com/office/drawing/2014/main" id="{ADFADE77-C5F2-4146-9E42-81147BEBAAF2}"/>
              </a:ext>
            </a:extLst>
          </p:cNvPr>
          <p:cNvSpPr txBox="1"/>
          <p:nvPr/>
        </p:nvSpPr>
        <p:spPr>
          <a:xfrm>
            <a:off x="992777" y="5682343"/>
            <a:ext cx="10071463" cy="738664"/>
          </a:xfrm>
          <a:prstGeom prst="rect">
            <a:avLst/>
          </a:prstGeom>
          <a:noFill/>
        </p:spPr>
        <p:txBody>
          <a:bodyPr wrap="square" rtlCol="0">
            <a:spAutoFit/>
          </a:bodyPr>
          <a:lstStyle/>
          <a:p>
            <a:r>
              <a:rPr kumimoji="1" lang="en-US" altLang="ja-JP" sz="1400" dirty="0"/>
              <a:t>※</a:t>
            </a:r>
            <a:r>
              <a:rPr kumimoji="1" lang="ja-JP" altLang="en-US" sz="1400"/>
              <a:t>複数人の場合は、代表者のみの連絡先でも構いません。書ききれない場合はページを足してください。</a:t>
            </a:r>
            <a:endParaRPr kumimoji="1" lang="en-US" altLang="ja-JP" sz="1400" dirty="0"/>
          </a:p>
          <a:p>
            <a:r>
              <a:rPr lang="ja-JP" altLang="en-US" sz="1400" dirty="0"/>
              <a:t>　</a:t>
            </a:r>
            <a:r>
              <a:rPr kumimoji="1" lang="en-US" altLang="ja-JP" sz="1400" dirty="0"/>
              <a:t>HP</a:t>
            </a:r>
            <a:r>
              <a:rPr kumimoji="1" lang="ja-JP" altLang="en-US" sz="1400" dirty="0"/>
              <a:t>掲載時はイニシャル</a:t>
            </a:r>
            <a:r>
              <a:rPr kumimoji="1" lang="en-US" altLang="ja-JP" sz="1400" dirty="0"/>
              <a:t>or</a:t>
            </a:r>
            <a:r>
              <a:rPr kumimoji="1" lang="ja-JP" altLang="en-US" sz="1400" dirty="0"/>
              <a:t>チーム名・職業のみ記載されます。</a:t>
            </a:r>
            <a:endParaRPr kumimoji="1" lang="en-US" altLang="ja-JP" sz="1400" dirty="0"/>
          </a:p>
          <a:p>
            <a:r>
              <a:rPr lang="ja-JP" altLang="en-US" sz="1400" dirty="0"/>
              <a:t>　記載いただいた個人情報は本事業のみに使用します。</a:t>
            </a:r>
            <a:endParaRPr kumimoji="1" lang="ja-JP" altLang="en-US" sz="1400" dirty="0"/>
          </a:p>
        </p:txBody>
      </p:sp>
    </p:spTree>
    <p:extLst>
      <p:ext uri="{BB962C8B-B14F-4D97-AF65-F5344CB8AC3E}">
        <p14:creationId xmlns:p14="http://schemas.microsoft.com/office/powerpoint/2010/main" val="171984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982F8CD-7714-419B-93FD-1C46A9084E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92" y="300888"/>
            <a:ext cx="11939015" cy="6543098"/>
          </a:xfrm>
          <a:prstGeom prst="rect">
            <a:avLst/>
          </a:prstGeom>
        </p:spPr>
      </p:pic>
      <p:sp>
        <p:nvSpPr>
          <p:cNvPr id="6" name="テキスト ボックス 5">
            <a:extLst>
              <a:ext uri="{FF2B5EF4-FFF2-40B4-BE49-F238E27FC236}">
                <a16:creationId xmlns:a16="http://schemas.microsoft.com/office/drawing/2014/main" id="{C2BF6129-6C32-4B5A-96B2-89E64BB0B05A}"/>
              </a:ext>
            </a:extLst>
          </p:cNvPr>
          <p:cNvSpPr txBox="1"/>
          <p:nvPr/>
        </p:nvSpPr>
        <p:spPr>
          <a:xfrm>
            <a:off x="190524" y="655611"/>
            <a:ext cx="5467350" cy="2124000"/>
          </a:xfrm>
          <a:prstGeom prst="rect">
            <a:avLst/>
          </a:prstGeom>
          <a:noFill/>
          <a:ln>
            <a:solidFill>
              <a:schemeClr val="bg2">
                <a:lumMod val="90000"/>
              </a:schemeClr>
            </a:solidFill>
          </a:ln>
        </p:spPr>
        <p:txBody>
          <a:bodyPr wrap="square" rtlCol="0">
            <a:spAutoFit/>
          </a:bodyPr>
          <a:lstStyle/>
          <a:p>
            <a:endParaRPr kumimoji="1" lang="ja-JP" altLang="en-US" sz="1200" dirty="0"/>
          </a:p>
        </p:txBody>
      </p:sp>
      <p:sp>
        <p:nvSpPr>
          <p:cNvPr id="7" name="テキスト ボックス 6">
            <a:extLst>
              <a:ext uri="{FF2B5EF4-FFF2-40B4-BE49-F238E27FC236}">
                <a16:creationId xmlns:a16="http://schemas.microsoft.com/office/drawing/2014/main" id="{63F21070-C427-4597-93C9-65077D7D402E}"/>
              </a:ext>
            </a:extLst>
          </p:cNvPr>
          <p:cNvSpPr txBox="1">
            <a:spLocks/>
          </p:cNvSpPr>
          <p:nvPr/>
        </p:nvSpPr>
        <p:spPr>
          <a:xfrm>
            <a:off x="6580888" y="613530"/>
            <a:ext cx="5508000" cy="2124000"/>
          </a:xfrm>
          <a:prstGeom prst="rect">
            <a:avLst/>
          </a:prstGeom>
          <a:noFill/>
          <a:ln>
            <a:solidFill>
              <a:schemeClr val="bg2">
                <a:lumMod val="90000"/>
              </a:schemeClr>
            </a:solidFill>
          </a:ln>
        </p:spPr>
        <p:txBody>
          <a:bodyPr wrap="square" rtlCol="0">
            <a:spAutoFit/>
          </a:bodyPr>
          <a:lstStyle/>
          <a:p>
            <a:endParaRPr kumimoji="1" lang="ja-JP" altLang="en-US" sz="1200" dirty="0"/>
          </a:p>
        </p:txBody>
      </p:sp>
      <p:sp>
        <p:nvSpPr>
          <p:cNvPr id="8" name="テキスト ボックス 7">
            <a:extLst>
              <a:ext uri="{FF2B5EF4-FFF2-40B4-BE49-F238E27FC236}">
                <a16:creationId xmlns:a16="http://schemas.microsoft.com/office/drawing/2014/main" id="{F4F62346-AB26-4590-8605-8212E6219D55}"/>
              </a:ext>
            </a:extLst>
          </p:cNvPr>
          <p:cNvSpPr txBox="1"/>
          <p:nvPr/>
        </p:nvSpPr>
        <p:spPr>
          <a:xfrm>
            <a:off x="10225592" y="300888"/>
            <a:ext cx="1296000" cy="288000"/>
          </a:xfrm>
          <a:prstGeom prst="rect">
            <a:avLst/>
          </a:prstGeom>
          <a:noFill/>
          <a:ln>
            <a:solidFill>
              <a:schemeClr val="bg2">
                <a:lumMod val="90000"/>
              </a:schemeClr>
            </a:solidFill>
          </a:ln>
        </p:spPr>
        <p:txBody>
          <a:bodyPr wrap="square" rtlCol="0">
            <a:spAutoFit/>
          </a:bodyPr>
          <a:lstStyle/>
          <a:p>
            <a:endParaRPr kumimoji="1" lang="ja-JP" altLang="en-US" sz="1400" dirty="0"/>
          </a:p>
        </p:txBody>
      </p:sp>
      <p:sp>
        <p:nvSpPr>
          <p:cNvPr id="9" name="テキスト ボックス 8">
            <a:extLst>
              <a:ext uri="{FF2B5EF4-FFF2-40B4-BE49-F238E27FC236}">
                <a16:creationId xmlns:a16="http://schemas.microsoft.com/office/drawing/2014/main" id="{10D1B5FE-7CAC-488A-9EEF-68FA9D4B7B02}"/>
              </a:ext>
            </a:extLst>
          </p:cNvPr>
          <p:cNvSpPr txBox="1"/>
          <p:nvPr/>
        </p:nvSpPr>
        <p:spPr>
          <a:xfrm>
            <a:off x="6136626" y="2872679"/>
            <a:ext cx="5508000" cy="288000"/>
          </a:xfrm>
          <a:prstGeom prst="rect">
            <a:avLst/>
          </a:prstGeom>
          <a:noFill/>
          <a:ln>
            <a:solidFill>
              <a:schemeClr val="bg2">
                <a:lumMod val="90000"/>
              </a:schemeClr>
            </a:solidFill>
          </a:ln>
        </p:spPr>
        <p:txBody>
          <a:bodyPr wrap="square" rtlCol="0">
            <a:spAutoFit/>
          </a:bodyPr>
          <a:lstStyle/>
          <a:p>
            <a:endParaRPr kumimoji="1" lang="ja-JP" altLang="en-US" sz="1400" dirty="0"/>
          </a:p>
        </p:txBody>
      </p:sp>
      <p:sp>
        <p:nvSpPr>
          <p:cNvPr id="10" name="テキスト ボックス 9">
            <a:extLst>
              <a:ext uri="{FF2B5EF4-FFF2-40B4-BE49-F238E27FC236}">
                <a16:creationId xmlns:a16="http://schemas.microsoft.com/office/drawing/2014/main" id="{F8C693F7-B3AB-4078-8C26-3834FCC68009}"/>
              </a:ext>
            </a:extLst>
          </p:cNvPr>
          <p:cNvSpPr txBox="1"/>
          <p:nvPr/>
        </p:nvSpPr>
        <p:spPr>
          <a:xfrm>
            <a:off x="201142" y="3176401"/>
            <a:ext cx="11811002" cy="2088000"/>
          </a:xfrm>
          <a:prstGeom prst="rect">
            <a:avLst/>
          </a:prstGeom>
          <a:noFill/>
          <a:ln>
            <a:solidFill>
              <a:schemeClr val="bg2">
                <a:lumMod val="90000"/>
              </a:schemeClr>
            </a:solidFill>
          </a:ln>
        </p:spPr>
        <p:txBody>
          <a:bodyPr wrap="square" rtlCol="0">
            <a:spAutoFit/>
          </a:bodyPr>
          <a:lstStyle/>
          <a:p>
            <a:endParaRPr kumimoji="1" lang="ja-JP" altLang="en-US" sz="1200" dirty="0"/>
          </a:p>
        </p:txBody>
      </p:sp>
      <p:sp>
        <p:nvSpPr>
          <p:cNvPr id="11" name="テキスト ボックス 10">
            <a:extLst>
              <a:ext uri="{FF2B5EF4-FFF2-40B4-BE49-F238E27FC236}">
                <a16:creationId xmlns:a16="http://schemas.microsoft.com/office/drawing/2014/main" id="{89A3F64E-EEFC-43E4-BA61-37A4BC7429E0}"/>
              </a:ext>
            </a:extLst>
          </p:cNvPr>
          <p:cNvSpPr txBox="1"/>
          <p:nvPr/>
        </p:nvSpPr>
        <p:spPr>
          <a:xfrm>
            <a:off x="190524" y="5668470"/>
            <a:ext cx="11811002" cy="1152000"/>
          </a:xfrm>
          <a:prstGeom prst="rect">
            <a:avLst/>
          </a:prstGeom>
          <a:noFill/>
          <a:ln>
            <a:solidFill>
              <a:schemeClr val="bg2">
                <a:lumMod val="90000"/>
              </a:schemeClr>
            </a:solidFill>
          </a:ln>
        </p:spPr>
        <p:txBody>
          <a:bodyPr wrap="square" rtlCol="0">
            <a:spAutoFit/>
          </a:bodyPr>
          <a:lstStyle/>
          <a:p>
            <a:endParaRPr kumimoji="1" lang="ja-JP" altLang="en-US" sz="1200" dirty="0"/>
          </a:p>
        </p:txBody>
      </p:sp>
      <p:sp>
        <p:nvSpPr>
          <p:cNvPr id="2" name="テキスト ボックス 1">
            <a:extLst>
              <a:ext uri="{FF2B5EF4-FFF2-40B4-BE49-F238E27FC236}">
                <a16:creationId xmlns:a16="http://schemas.microsoft.com/office/drawing/2014/main" id="{F7A5EFB4-725B-4E3E-AAA3-589A0369BB48}"/>
              </a:ext>
            </a:extLst>
          </p:cNvPr>
          <p:cNvSpPr txBox="1"/>
          <p:nvPr/>
        </p:nvSpPr>
        <p:spPr>
          <a:xfrm>
            <a:off x="8991600" y="-18927"/>
            <a:ext cx="3200400" cy="369332"/>
          </a:xfrm>
          <a:prstGeom prst="rect">
            <a:avLst/>
          </a:prstGeom>
          <a:noFill/>
        </p:spPr>
        <p:txBody>
          <a:bodyPr wrap="square" rtlCol="0">
            <a:spAutoFit/>
          </a:bodyPr>
          <a:lstStyle/>
          <a:p>
            <a:r>
              <a:rPr kumimoji="1" lang="ja-JP" altLang="en-US" dirty="0"/>
              <a:t>名前（　　　　　　　　　）</a:t>
            </a:r>
          </a:p>
        </p:txBody>
      </p:sp>
    </p:spTree>
    <p:extLst>
      <p:ext uri="{BB962C8B-B14F-4D97-AF65-F5344CB8AC3E}">
        <p14:creationId xmlns:p14="http://schemas.microsoft.com/office/powerpoint/2010/main" val="402343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982F8CD-7714-419B-93FD-1C46A9084E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12" y="289275"/>
            <a:ext cx="11985775" cy="6568725"/>
          </a:xfrm>
          <a:prstGeom prst="rect">
            <a:avLst/>
          </a:prstGeom>
        </p:spPr>
      </p:pic>
      <p:sp>
        <p:nvSpPr>
          <p:cNvPr id="6" name="テキスト ボックス 5">
            <a:extLst>
              <a:ext uri="{FF2B5EF4-FFF2-40B4-BE49-F238E27FC236}">
                <a16:creationId xmlns:a16="http://schemas.microsoft.com/office/drawing/2014/main" id="{C2BF6129-6C32-4B5A-96B2-89E64BB0B05A}"/>
              </a:ext>
            </a:extLst>
          </p:cNvPr>
          <p:cNvSpPr txBox="1"/>
          <p:nvPr/>
        </p:nvSpPr>
        <p:spPr>
          <a:xfrm>
            <a:off x="190499" y="649900"/>
            <a:ext cx="5467350" cy="2031325"/>
          </a:xfrm>
          <a:prstGeom prst="rect">
            <a:avLst/>
          </a:prstGeom>
          <a:noFill/>
          <a:ln>
            <a:solidFill>
              <a:schemeClr val="bg2">
                <a:lumMod val="9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取り組もうと思った課題、問題点は？</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それを問題だと考えるようになったきっかけは？</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根拠となる数字データ</a:t>
            </a: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など、自分で見たり、調べてわかったことなどを、具体的にわかりやすく記入してください。</a:t>
            </a: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63F21070-C427-4597-93C9-65077D7D402E}"/>
              </a:ext>
            </a:extLst>
          </p:cNvPr>
          <p:cNvSpPr txBox="1"/>
          <p:nvPr/>
        </p:nvSpPr>
        <p:spPr>
          <a:xfrm>
            <a:off x="6597652" y="649900"/>
            <a:ext cx="5467350" cy="2246769"/>
          </a:xfrm>
          <a:prstGeom prst="rect">
            <a:avLst/>
          </a:prstGeom>
          <a:noFill/>
          <a:ln>
            <a:solidFill>
              <a:schemeClr val="bg2">
                <a:lumMod val="9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右上にＳＤＧｓゴールを記入してください。</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課題解決の先にみる私たちの未来のまちの姿や私たちの生活はどのようになっているかなどを想像し記入してください。</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F4F62346-AB26-4590-8605-8212E6219D55}"/>
              </a:ext>
            </a:extLst>
          </p:cNvPr>
          <p:cNvSpPr txBox="1"/>
          <p:nvPr/>
        </p:nvSpPr>
        <p:spPr>
          <a:xfrm>
            <a:off x="10277843" y="374373"/>
            <a:ext cx="1296000" cy="288000"/>
          </a:xfrm>
          <a:prstGeom prst="rect">
            <a:avLst/>
          </a:prstGeom>
          <a:noFill/>
          <a:ln>
            <a:solidFill>
              <a:schemeClr val="bg2">
                <a:lumMod val="9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10D1B5FE-7CAC-488A-9EEF-68FA9D4B7B02}"/>
              </a:ext>
            </a:extLst>
          </p:cNvPr>
          <p:cNvSpPr txBox="1"/>
          <p:nvPr/>
        </p:nvSpPr>
        <p:spPr>
          <a:xfrm>
            <a:off x="6169030" y="2753850"/>
            <a:ext cx="5508000" cy="288000"/>
          </a:xfrm>
          <a:prstGeom prst="rect">
            <a:avLst/>
          </a:prstGeom>
          <a:noFill/>
          <a:ln>
            <a:solidFill>
              <a:schemeClr val="bg2">
                <a:lumMod val="9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テキスト ボックス 9">
            <a:extLst>
              <a:ext uri="{FF2B5EF4-FFF2-40B4-BE49-F238E27FC236}">
                <a16:creationId xmlns:a16="http://schemas.microsoft.com/office/drawing/2014/main" id="{F8C693F7-B3AB-4078-8C26-3834FCC68009}"/>
              </a:ext>
            </a:extLst>
          </p:cNvPr>
          <p:cNvSpPr txBox="1"/>
          <p:nvPr/>
        </p:nvSpPr>
        <p:spPr>
          <a:xfrm>
            <a:off x="190500" y="3316930"/>
            <a:ext cx="11811002" cy="1815882"/>
          </a:xfrm>
          <a:prstGeom prst="rect">
            <a:avLst/>
          </a:prstGeom>
          <a:noFill/>
          <a:ln>
            <a:solidFill>
              <a:schemeClr val="bg2">
                <a:lumMod val="9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右上にプロジェクト名を記入してください。プロジェクトの内容を表し、見る人の興味を引くような魅力的な名前を考えてみましょう。</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プロジェクトアイデアは上記の「現状の問題点」を自分たちの考える「未来の姿」に近づけるための具体的なものを記入してください。</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多くの共感を得られる、継続性があるなど、自分のプロジェクトの他には無い特徴、アピールポイントも記入してください。</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テキスト ボックス 10">
            <a:extLst>
              <a:ext uri="{FF2B5EF4-FFF2-40B4-BE49-F238E27FC236}">
                <a16:creationId xmlns:a16="http://schemas.microsoft.com/office/drawing/2014/main" id="{89A3F64E-EEFC-43E4-BA61-37A4BC7429E0}"/>
              </a:ext>
            </a:extLst>
          </p:cNvPr>
          <p:cNvSpPr txBox="1"/>
          <p:nvPr/>
        </p:nvSpPr>
        <p:spPr>
          <a:xfrm>
            <a:off x="190500" y="5688449"/>
            <a:ext cx="11811002" cy="1169551"/>
          </a:xfrm>
          <a:prstGeom prst="rect">
            <a:avLst/>
          </a:prstGeom>
          <a:noFill/>
          <a:ln>
            <a:solidFill>
              <a:schemeClr val="bg2">
                <a:lumMod val="9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プロジェクトが実施でき、多くの人を巻き込みながら拡がっていくために必要だと考える協働先を考えてみましょう。</a:t>
            </a: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具体的な企業名でなくても、業種、職業などでも。</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いくつ書いてもかまいません。</a:t>
            </a:r>
            <a:endParaRPr lang="en-US" altLang="ja-JP" sz="14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その協働先がどのように連携することで効果的に拡がるかも考えてみましょう。</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協働先などの記入が難しければどのように拡がってほしいかを記入してください。</a:t>
            </a:r>
          </a:p>
        </p:txBody>
      </p:sp>
      <p:sp>
        <p:nvSpPr>
          <p:cNvPr id="4" name="テキスト ボックス 3">
            <a:extLst>
              <a:ext uri="{FF2B5EF4-FFF2-40B4-BE49-F238E27FC236}">
                <a16:creationId xmlns:a16="http://schemas.microsoft.com/office/drawing/2014/main" id="{261ABF1C-F718-44FB-9915-85194C85348E}"/>
              </a:ext>
            </a:extLst>
          </p:cNvPr>
          <p:cNvSpPr txBox="1"/>
          <p:nvPr/>
        </p:nvSpPr>
        <p:spPr>
          <a:xfrm>
            <a:off x="5100229" y="648872"/>
            <a:ext cx="1630284" cy="523220"/>
          </a:xfrm>
          <a:prstGeom prst="rect">
            <a:avLst/>
          </a:prstGeom>
          <a:noFill/>
        </p:spPr>
        <p:txBody>
          <a:bodyPr wrap="square" rtlCol="0">
            <a:spAutoFit/>
          </a:bodyPr>
          <a:lstStyle/>
          <a:p>
            <a:r>
              <a:rPr kumimoji="1" lang="ja-JP" altLang="en-US" sz="2800" b="1" dirty="0">
                <a:highlight>
                  <a:srgbClr val="FF0000"/>
                </a:highlight>
              </a:rPr>
              <a:t>記入方法</a:t>
            </a:r>
          </a:p>
        </p:txBody>
      </p:sp>
      <p:sp>
        <p:nvSpPr>
          <p:cNvPr id="12" name="テキスト ボックス 11">
            <a:extLst>
              <a:ext uri="{FF2B5EF4-FFF2-40B4-BE49-F238E27FC236}">
                <a16:creationId xmlns:a16="http://schemas.microsoft.com/office/drawing/2014/main" id="{6990A67A-898E-41F1-AEC3-2A12C6C44BEE}"/>
              </a:ext>
            </a:extLst>
          </p:cNvPr>
          <p:cNvSpPr txBox="1"/>
          <p:nvPr/>
        </p:nvSpPr>
        <p:spPr>
          <a:xfrm>
            <a:off x="2717653" y="7854"/>
            <a:ext cx="8625840" cy="369332"/>
          </a:xfrm>
          <a:prstGeom prst="rect">
            <a:avLst/>
          </a:prstGeom>
          <a:noFill/>
        </p:spPr>
        <p:txBody>
          <a:bodyPr wrap="square" rtlCol="0">
            <a:spAutoFit/>
          </a:bodyPr>
          <a:lstStyle/>
          <a:p>
            <a:pPr algn="r"/>
            <a:r>
              <a:rPr kumimoji="1" lang="ja-JP" altLang="en-US" sz="1400" dirty="0"/>
              <a:t>複数で考えた場合は名前はチーム名でもかまいません。⇒</a:t>
            </a:r>
            <a:r>
              <a:rPr kumimoji="1" lang="ja-JP" altLang="en-US" dirty="0"/>
              <a:t>名前（　　　　　　　　　）</a:t>
            </a:r>
          </a:p>
        </p:txBody>
      </p:sp>
    </p:spTree>
    <p:extLst>
      <p:ext uri="{BB962C8B-B14F-4D97-AF65-F5344CB8AC3E}">
        <p14:creationId xmlns:p14="http://schemas.microsoft.com/office/powerpoint/2010/main" val="42437985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440</Words>
  <Application>Microsoft Office PowerPoint</Application>
  <PresentationFormat>ワイド画面</PresentationFormat>
  <Paragraphs>42</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fukui hyogo</dc:creator>
  <cp:lastModifiedBy>fukui hyogo</cp:lastModifiedBy>
  <cp:revision>26</cp:revision>
  <dcterms:created xsi:type="dcterms:W3CDTF">2021-03-26T11:13:51Z</dcterms:created>
  <dcterms:modified xsi:type="dcterms:W3CDTF">2021-06-08T12:02:48Z</dcterms:modified>
</cp:coreProperties>
</file>